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8" r:id="rId2"/>
    <p:sldId id="330" r:id="rId3"/>
    <p:sldId id="289" r:id="rId4"/>
    <p:sldId id="328" r:id="rId5"/>
    <p:sldId id="285" r:id="rId6"/>
    <p:sldId id="331" r:id="rId7"/>
    <p:sldId id="269" r:id="rId8"/>
    <p:sldId id="299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D4B"/>
    <a:srgbClr val="374663"/>
    <a:srgbClr val="E67103"/>
    <a:srgbClr val="EC446D"/>
    <a:srgbClr val="25CAD3"/>
    <a:srgbClr val="00234F"/>
    <a:srgbClr val="232D4A"/>
    <a:srgbClr val="FFAB58"/>
    <a:srgbClr val="FF952C"/>
    <a:srgbClr val="B85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3"/>
    <p:restoredTop sz="94745"/>
  </p:normalViewPr>
  <p:slideViewPr>
    <p:cSldViewPr snapToGrid="0" snapToObjects="1">
      <p:cViewPr varScale="1">
        <p:scale>
          <a:sx n="108" d="100"/>
          <a:sy n="108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5" d="100"/>
          <a:sy n="125" d="100"/>
        </p:scale>
        <p:origin x="53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48214-100E-4640-9E50-2386B02B04C3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DF7E2-B240-FA47-B309-A5A341B40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0456C-8CF8-E846-9AE9-5FF32A063B7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DF041-18A9-A24D-B0BB-AAAFCF69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2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66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42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51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9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w/Master - 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DF041-18A9-A24D-B0BB-AAAFCF69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0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298" y="1456484"/>
            <a:ext cx="5363505" cy="724384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400" b="1" i="0" spc="-10" baseline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334940" y="2950444"/>
            <a:ext cx="6389699" cy="2917185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89000"/>
              <a:buFontTx/>
              <a:buBlip>
                <a:blip r:embed="rId2"/>
              </a:buBlip>
              <a:tabLst/>
              <a:defRPr sz="16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70D307-A6C0-994C-92EE-931C67DF14D3}"/>
              </a:ext>
            </a:extLst>
          </p:cNvPr>
          <p:cNvCxnSpPr/>
          <p:nvPr userDrawn="1"/>
        </p:nvCxnSpPr>
        <p:spPr>
          <a:xfrm>
            <a:off x="795943" y="1141174"/>
            <a:ext cx="3824183" cy="2588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37851C1-85E2-F74B-A0FD-3181C4C33A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-2000"/>
          </a:blip>
          <a:stretch>
            <a:fillRect/>
          </a:stretch>
        </p:blipFill>
        <p:spPr>
          <a:xfrm>
            <a:off x="987170" y="1456484"/>
            <a:ext cx="376234" cy="37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31FE-445C-6443-9FD7-2DD4DB69A9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73658" y="2962568"/>
            <a:ext cx="2223175" cy="22231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04C122-8AC2-E242-A360-77C5D72916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008" y="2485048"/>
            <a:ext cx="3202515" cy="3202515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BB93B3-7A62-3445-8664-CF7B5BAC6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</p:spTree>
    <p:extLst>
      <p:ext uri="{BB962C8B-B14F-4D97-AF65-F5344CB8AC3E}">
        <p14:creationId xmlns:p14="http://schemas.microsoft.com/office/powerpoint/2010/main" val="65453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795943" y="786351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69342"/>
            <a:ext cx="849462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63550" y="2086070"/>
            <a:ext cx="6127436" cy="383821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E26456-D4C5-7E47-A559-BEC099770F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0A13AA4-0E74-264B-B1F1-5BD4A610F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9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05D3B8-525B-184B-9BBA-D56289FF690A}"/>
              </a:ext>
            </a:extLst>
          </p:cNvPr>
          <p:cNvCxnSpPr>
            <a:cxnSpLocks/>
          </p:cNvCxnSpPr>
          <p:nvPr userDrawn="1"/>
        </p:nvCxnSpPr>
        <p:spPr>
          <a:xfrm>
            <a:off x="4549152" y="793443"/>
            <a:ext cx="3914220" cy="26499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152" y="999160"/>
            <a:ext cx="6728449" cy="76023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200" b="1" i="0"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49151" y="2228045"/>
            <a:ext cx="7222139" cy="3634863"/>
          </a:xfrm>
        </p:spPr>
        <p:txBody>
          <a:bodyPr tIns="0">
            <a:noAutofit/>
          </a:bodyPr>
          <a:lstStyle>
            <a:lvl1pPr marL="466725" indent="-457200">
              <a:lnSpc>
                <a:spcPct val="135000"/>
              </a:lnSpc>
              <a:spcAft>
                <a:spcPts val="2400"/>
              </a:spcAft>
              <a:buSzPct val="165000"/>
              <a:buFontTx/>
              <a:buBlip>
                <a:blip r:embed="rId2"/>
              </a:buBlip>
              <a:tabLst/>
              <a:defRPr sz="2000" b="0" i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65BC5DC-432F-5741-95B1-1EDC7BFA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E1F24-4BCF-654D-B838-DBEB934B5A6E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95BF7-FC10-E245-A454-DCED18843D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1713" y="1667244"/>
            <a:ext cx="2230287" cy="112299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3128177-B1CA-FA41-855A-0D8282EB9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2735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1079" y="1433111"/>
            <a:ext cx="10515600" cy="444563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23376"/>
            <a:ext cx="1308050" cy="0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DC8D500-243E-174E-BE92-FC8B4F9D9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46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F51B53-4D7F-B044-BFC5-05A839DEF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5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6"/>
            <a:ext cx="10515600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7"/>
            <a:ext cx="10515600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7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7183919-07C0-BB40-B214-D38D5EF61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262274-FD7F-9A44-A2B9-E19DC5834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9854"/>
            <a:ext cx="10778544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52595"/>
            <a:ext cx="10778544" cy="4385105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marL="914400" indent="0">
              <a:spcBef>
                <a:spcPts val="0"/>
              </a:spcBef>
              <a:spcAft>
                <a:spcPts val="0"/>
              </a:spcAft>
              <a:buNone/>
              <a:defRPr sz="20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710495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8A26B99-58F4-2140-A962-15174E827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 dirty="0"/>
              <a:t>PRESENTATION NAME / SECTION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E91F71-EBC1-D147-854C-D1A931ADA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4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6976"/>
            <a:ext cx="10842938" cy="65189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16676" y="1511729"/>
            <a:ext cx="10264462" cy="4395265"/>
          </a:xfrm>
        </p:spPr>
        <p:txBody>
          <a:bodyPr numCol="2">
            <a:noAutofit/>
          </a:bodyPr>
          <a:lstStyle>
            <a:lvl1pPr>
              <a:lnSpc>
                <a:spcPct val="135000"/>
              </a:lnSpc>
              <a:defRPr/>
            </a:lvl1pPr>
            <a:lvl2pPr marL="502920" indent="-228600">
              <a:lnSpc>
                <a:spcPct val="90000"/>
              </a:lnSpc>
              <a:spcAft>
                <a:spcPts val="300"/>
              </a:spcAft>
              <a:buFont typeface="Wingdings" pitchFamily="2" charset="2"/>
              <a:buChar char="§"/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600"/>
            </a:lvl5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7440" y="633603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468F-8EDF-CF42-87AC-20BCBB8C575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A28BA-3C64-2B48-82B1-C2AA219F2610}"/>
              </a:ext>
            </a:extLst>
          </p:cNvPr>
          <p:cNvCxnSpPr/>
          <p:nvPr userDrawn="1"/>
        </p:nvCxnSpPr>
        <p:spPr>
          <a:xfrm>
            <a:off x="-9648" y="1684738"/>
            <a:ext cx="1308050" cy="0"/>
          </a:xfrm>
          <a:prstGeom prst="line">
            <a:avLst/>
          </a:prstGeom>
          <a:ln w="57150">
            <a:solidFill>
              <a:srgbClr val="E671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3B935B2-FB12-BE42-8A23-96677DF50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656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650D30-0AA3-694B-A2BB-08E6862C0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76432"/>
            <a:ext cx="9834361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169348"/>
            <a:ext cx="10697246" cy="3630763"/>
          </a:xfrm>
        </p:spPr>
        <p:txBody>
          <a:bodyPr tIns="0">
            <a:noAutofit/>
          </a:bodyPr>
          <a:lstStyle>
            <a:lvl1pPr marL="577850" indent="-568325">
              <a:lnSpc>
                <a:spcPct val="100000"/>
              </a:lnSpc>
              <a:spcAft>
                <a:spcPts val="3000"/>
              </a:spcAft>
              <a:buSzPct val="175000"/>
              <a:buFontTx/>
              <a:buBlip>
                <a:blip r:embed="rId2"/>
              </a:buBlip>
              <a:tabLst/>
              <a:defRPr sz="2000" b="0">
                <a:solidFill>
                  <a:srgbClr val="232D4B"/>
                </a:solidFill>
                <a:latin typeface="Franklin Gothic Book" panose="020B0503020102020204" pitchFamily="34" charset="0"/>
              </a:defRPr>
            </a:lvl1pPr>
            <a:lvl2pPr marL="517525" indent="-517525">
              <a:lnSpc>
                <a:spcPct val="100000"/>
              </a:lnSpc>
              <a:spcBef>
                <a:spcPts val="400"/>
              </a:spcBef>
              <a:spcAft>
                <a:spcPts val="2000"/>
              </a:spcAft>
              <a:buSzPct val="200000"/>
              <a:buFontTx/>
              <a:buBlip>
                <a:blip r:embed="rId3"/>
              </a:buBlip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AE287E-DFF4-0C4F-ABC7-A5EC59B82476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59BC1-D309-5145-B91B-25FC4494A714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43573AF-8634-C649-98DC-B8F8C42853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D9DAB8-7618-3C4A-A1CC-10DBEB9351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55FBA85-E2CE-DE47-AFA1-32785508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9CF4BF-35A5-1A43-A794-C92C6456BA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1047868"/>
            <a:ext cx="7992682" cy="107077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35470" y="2160840"/>
            <a:ext cx="6922941" cy="3648684"/>
          </a:xfrm>
        </p:spPr>
        <p:txBody>
          <a:bodyPr>
            <a:noAutofit/>
          </a:bodyPr>
          <a:lstStyle>
            <a:lvl1pPr>
              <a:lnSpc>
                <a:spcPct val="135000"/>
              </a:lnSpc>
              <a:defRPr/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  <a:defRPr/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1"/>
            <a:r>
              <a:rPr lang="en-US" dirty="0"/>
              <a:t>Click to add text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0756308-18D9-0349-8785-E0F32F6F12B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09650" y="2166563"/>
            <a:ext cx="3603625" cy="3616159"/>
          </a:xfrm>
        </p:spPr>
        <p:txBody>
          <a:bodyPr>
            <a:noAutofit/>
          </a:bodyPr>
          <a:lstStyle>
            <a:lvl1pPr marL="0">
              <a:lnSpc>
                <a:spcPct val="114000"/>
              </a:lnSpc>
              <a:defRPr/>
            </a:lvl1pPr>
          </a:lstStyle>
          <a:p>
            <a:pPr lvl="0"/>
            <a:r>
              <a:rPr lang="en-US" dirty="0" err="1"/>
              <a:t>Alehtoiangjlnalenglaje</a:t>
            </a:r>
            <a:r>
              <a:rPr lang="en-US" dirty="0"/>
              <a:t> </a:t>
            </a:r>
            <a:r>
              <a:rPr lang="en-US" dirty="0" err="1"/>
              <a:t>otiajeoilrn</a:t>
            </a:r>
            <a:r>
              <a:rPr lang="en-US" dirty="0"/>
              <a:t> </a:t>
            </a:r>
            <a:r>
              <a:rPr lang="en-US" dirty="0" err="1"/>
              <a:t>alenglaengoialejnlfg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4F05DE-903E-7344-9D9D-12F4732E60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5496" y="1381590"/>
            <a:ext cx="1261570" cy="107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3412BB-A67D-994C-B52C-3C8D1A00E9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1" y="1685561"/>
            <a:ext cx="2235200" cy="117397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6DB260F-232E-C74C-9357-B29A70E4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7AE943-1EF1-E848-BEF3-27959B6C51B8}"/>
              </a:ext>
            </a:extLst>
          </p:cNvPr>
          <p:cNvCxnSpPr/>
          <p:nvPr userDrawn="1"/>
        </p:nvCxnSpPr>
        <p:spPr>
          <a:xfrm>
            <a:off x="7355305" y="6265339"/>
            <a:ext cx="4836695" cy="0"/>
          </a:xfrm>
          <a:prstGeom prst="line">
            <a:avLst/>
          </a:prstGeom>
          <a:ln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97AA6-3177-CB4C-AF53-5BCF0DFCAE15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C60AB2C-5CBE-8F4B-8A35-AFDA9ADF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94224-78F0-6544-AF12-7F5CC1229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9" y="1051121"/>
            <a:ext cx="10664189" cy="7602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09650" y="2631440"/>
            <a:ext cx="5035550" cy="2917186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1D8A987-667A-914E-B9E5-FD66FEE8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440" y="6325870"/>
            <a:ext cx="619760" cy="422592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90392" y="2631440"/>
            <a:ext cx="5483447" cy="2917185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75000"/>
              <a:buFontTx/>
              <a:buNone/>
              <a:tabLst/>
              <a:defRPr sz="20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/>
              <a:t>Bolded Copy</a:t>
            </a:r>
          </a:p>
          <a:p>
            <a:pPr lvl="1"/>
            <a:r>
              <a:rPr lang="en-US" dirty="0"/>
              <a:t>paragraph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E8B169-B5B3-914E-A404-D08FF8CF4D7A}"/>
              </a:ext>
            </a:extLst>
          </p:cNvPr>
          <p:cNvCxnSpPr/>
          <p:nvPr userDrawn="1"/>
        </p:nvCxnSpPr>
        <p:spPr>
          <a:xfrm>
            <a:off x="992949" y="819199"/>
            <a:ext cx="3842522" cy="1826"/>
          </a:xfrm>
          <a:prstGeom prst="line">
            <a:avLst/>
          </a:prstGeom>
          <a:ln w="76200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AE1A7-3929-4F48-8182-D5D51D394F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7737" y="521193"/>
            <a:ext cx="1229917" cy="104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1E8AE-668D-9E43-9C0D-A68E953BB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3141" y="842942"/>
            <a:ext cx="989993" cy="100361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BC63E3B-DFA2-8C4C-83CE-A8D34533A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565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FE6479-004B-B64D-BCE0-E0A3140EFE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932" y="6111323"/>
            <a:ext cx="2494109" cy="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6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6483E0-5DA6-8643-AC38-AA6DA35AE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6074" y="6357339"/>
            <a:ext cx="2493818" cy="2743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EFDDED-4F21-0C4B-9583-64CE42829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1" y="2135256"/>
            <a:ext cx="7183120" cy="3117347"/>
          </a:xfrm>
        </p:spPr>
        <p:txBody>
          <a:bodyPr anchor="t" anchorCtr="0">
            <a:noAutofit/>
          </a:bodyPr>
          <a:lstStyle>
            <a:lvl1pPr algn="l">
              <a:lnSpc>
                <a:spcPts val="7680"/>
              </a:lnSpc>
              <a:defRPr sz="8000" b="1" i="0">
                <a:solidFill>
                  <a:schemeClr val="bg1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C8C55-00DE-3444-9AAE-4AC139F92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761" y="1093175"/>
            <a:ext cx="827065" cy="82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A23D96-335E-C14F-A0EC-4383D2F3C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704" y="5697289"/>
            <a:ext cx="2348096" cy="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E01FD0-0C72-6D43-9FC2-47F545084F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8386" y="4221134"/>
            <a:ext cx="3042782" cy="6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52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3BD9-F190-4373-833B-521C05AA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CC154-590B-4FB2-AB8B-18B2E6DE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91B8F-E7AA-4AC4-8FBC-542B5593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DD99E17-61DF-4A2D-8DF4-850A5623CD05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55481-AA79-465E-A58E-F7041A88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E3995-10F4-4546-BD08-A9020FC1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E9C5-BBD7-428D-98E6-A97B08CCD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1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43070-3E62-8242-BAE6-49695F42E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alphaModFix amt="74000"/>
          </a:blip>
          <a:stretch>
            <a:fillRect/>
          </a:stretch>
        </p:blipFill>
        <p:spPr>
          <a:xfrm>
            <a:off x="815995" y="49460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1533" y="2385151"/>
            <a:ext cx="2240924" cy="739397"/>
          </a:xfrm>
          <a:solidFill>
            <a:schemeClr val="bg1">
              <a:alpha val="92000"/>
            </a:schemeClr>
          </a:solidFill>
          <a:effectLst>
            <a:softEdge rad="127000"/>
          </a:effectLst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rgbClr val="E67103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F1772F-FB68-7F49-96E5-5379C27CA48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88676" y="1554452"/>
            <a:ext cx="5735962" cy="4790940"/>
          </a:xfrm>
        </p:spPr>
        <p:txBody>
          <a:bodyPr tIns="0">
            <a:noAutofit/>
          </a:bodyPr>
          <a:lstStyle>
            <a:lvl1pPr marL="457200" indent="-457200">
              <a:lnSpc>
                <a:spcPct val="90000"/>
              </a:lnSpc>
              <a:spcAft>
                <a:spcPts val="1500"/>
              </a:spcAft>
              <a:buClr>
                <a:srgbClr val="E67103"/>
              </a:buClr>
              <a:buSzPct val="102000"/>
              <a:buFont typeface="+mj-lt"/>
              <a:buAutoNum type="arabicPeriod"/>
              <a:tabLst/>
              <a:defRPr sz="2200" b="0" i="0" baseline="0">
                <a:solidFill>
                  <a:srgbClr val="232D4B">
                    <a:alpha val="96000"/>
                  </a:srgbClr>
                </a:solidFill>
                <a:latin typeface="Franklin Gothic Book" panose="020B0503020102020204" pitchFamily="34" charset="0"/>
              </a:defRPr>
            </a:lvl1pPr>
            <a:lvl2pPr marL="57785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SzPct val="200000"/>
              <a:buFontTx/>
              <a:buNone/>
              <a:tabLst/>
              <a:defRPr sz="2400" baseline="0">
                <a:solidFill>
                  <a:srgbClr val="232D4B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3pPr>
            <a:lvl4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 dirty="0" err="1"/>
              <a:t>Lakjfoeij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6E52C-0379-6A4F-AA58-0BAAABE3FF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8244" y="5679584"/>
            <a:ext cx="3094054" cy="6658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558E2C-F82E-BF46-B179-CCCE911D848F}"/>
              </a:ext>
            </a:extLst>
          </p:cNvPr>
          <p:cNvCxnSpPr>
            <a:cxnSpLocks/>
          </p:cNvCxnSpPr>
          <p:nvPr userDrawn="1"/>
        </p:nvCxnSpPr>
        <p:spPr>
          <a:xfrm>
            <a:off x="5988676" y="1262130"/>
            <a:ext cx="6323527" cy="0"/>
          </a:xfrm>
          <a:prstGeom prst="line">
            <a:avLst/>
          </a:prstGeom>
          <a:ln w="60325">
            <a:solidFill>
              <a:srgbClr val="232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8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950" y="6264910"/>
            <a:ext cx="799249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8410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3" y="4520323"/>
            <a:ext cx="6934208" cy="1128637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70973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5880"/>
              </a:lnSpc>
              <a:defRPr sz="6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0411CB-B36E-3B44-99B7-01273D13D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5806" y="2062331"/>
            <a:ext cx="697230" cy="6972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A8232D-B49A-1F4D-B9DC-4F0CFD4D4E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092" y="5443455"/>
            <a:ext cx="2460859" cy="1405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D4301CB-3312-8748-BE0E-7779B6A485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0441" y="5899053"/>
            <a:ext cx="1891559" cy="142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9CAAF-6E3E-3245-BC15-401D40362C1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3280" y="6264910"/>
            <a:ext cx="883920" cy="365125"/>
          </a:xfrm>
          <a:prstGeom prst="rect">
            <a:avLst/>
          </a:prstGeom>
        </p:spPr>
        <p:txBody>
          <a:bodyPr/>
          <a:lstStyle/>
          <a:p>
            <a:fld id="{6BE3F80B-1D50-8146-87FF-0786E261BD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E0037-703E-5D48-AAB5-4BF57D280652}"/>
              </a:ext>
            </a:extLst>
          </p:cNvPr>
          <p:cNvCxnSpPr/>
          <p:nvPr userDrawn="1"/>
        </p:nvCxnSpPr>
        <p:spPr>
          <a:xfrm>
            <a:off x="0" y="4794267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53742" y="4520323"/>
            <a:ext cx="6016417" cy="1063643"/>
          </a:xfrm>
        </p:spPr>
        <p:txBody>
          <a:bodyPr>
            <a:noAutofit/>
          </a:bodyPr>
          <a:lstStyle>
            <a:lvl1pPr marL="0" indent="0">
              <a:lnSpc>
                <a:spcPts val="3380"/>
              </a:lnSpc>
              <a:buNone/>
              <a:defRPr sz="32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780" y="1597978"/>
            <a:ext cx="7446219" cy="2852737"/>
          </a:xfrm>
        </p:spPr>
        <p:txBody>
          <a:bodyPr anchor="b">
            <a:normAutofit/>
          </a:bodyPr>
          <a:lstStyle>
            <a:lvl1pPr>
              <a:lnSpc>
                <a:spcPts val="6480"/>
              </a:lnSpc>
              <a:defRPr sz="72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4FDB30-2A5D-F54D-AEE8-FC338B96405B}"/>
              </a:ext>
            </a:extLst>
          </p:cNvPr>
          <p:cNvCxnSpPr/>
          <p:nvPr userDrawn="1"/>
        </p:nvCxnSpPr>
        <p:spPr>
          <a:xfrm>
            <a:off x="0" y="4794088"/>
            <a:ext cx="3987800" cy="0"/>
          </a:xfrm>
          <a:prstGeom prst="line">
            <a:avLst/>
          </a:prstGeom>
          <a:ln w="7620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4D48B3-4489-D24B-9AC1-7A930217EA0E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4A0CD5-50BE-1146-ABF3-EC3CBBEA8C8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419499"/>
            <a:ext cx="10662920" cy="0"/>
          </a:xfrm>
          <a:prstGeom prst="line">
            <a:avLst/>
          </a:prstGeom>
          <a:ln w="19050">
            <a:solidFill>
              <a:srgbClr val="3DC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991CE-CE65-7241-8118-00F9E8DD5B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4777" y="627382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61216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9F0DCA-2B14-B245-9469-0900B26007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2578" y="1120134"/>
            <a:ext cx="203998" cy="20399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3125" y="5325862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7498" y="5015833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94978" y="2231693"/>
            <a:ext cx="2201839" cy="1300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AA7F135-09C1-924E-8102-05959EAD462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4456" y="765490"/>
            <a:ext cx="212090" cy="21209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0BBDE79-62E5-8F4E-BDB6-CA47AB81962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40909" y="2019783"/>
            <a:ext cx="245110" cy="2451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8C5FD01-6E4E-6240-9319-67092BBF095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63214" y="1617580"/>
            <a:ext cx="194310" cy="1943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CCF8127-8423-F04E-B2A3-77A15596A88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369404" y="-50605"/>
            <a:ext cx="242458" cy="24245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594D9E9-8A0C-EA47-8617-664FB228F91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35189" y="3639121"/>
            <a:ext cx="194310" cy="19431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C3B13C8-E4DF-0C4B-9AF5-5FED34D67B6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50232" y="5927166"/>
            <a:ext cx="207134" cy="20510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F2A157-339B-D648-93A9-C3769F7EF75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871101" y="5250409"/>
            <a:ext cx="135890" cy="2046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D1C9664-B924-174D-B1AE-1605978D83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22042" y="6644409"/>
            <a:ext cx="204470" cy="204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426B41-6FD2-F945-8703-C5B3E948A9B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578" y="2552251"/>
            <a:ext cx="9126862" cy="1911609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4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A45824-D163-4648-995E-891B301E3076}"/>
              </a:ext>
            </a:extLst>
          </p:cNvPr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3124CF8-223B-F241-A4BF-61410F15BA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3125" y="5316897"/>
            <a:ext cx="740875" cy="109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7BD42E8-A36E-D542-848E-F423586B34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498" y="5006868"/>
            <a:ext cx="1074157" cy="110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73C7FB2-0739-AE40-AA32-270A08364E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94978" y="2222728"/>
            <a:ext cx="2201839" cy="130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BDA18-C436-594F-B85B-99F05DA693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1672" y="582557"/>
            <a:ext cx="2548139" cy="5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7863DA6-3EA8-CE43-9B7E-26C052CA4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7036" y="1971040"/>
            <a:ext cx="3182564" cy="31558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9478BE-D55B-0349-87B4-FD7868398E97}"/>
              </a:ext>
            </a:extLst>
          </p:cNvPr>
          <p:cNvCxnSpPr/>
          <p:nvPr userDrawn="1"/>
        </p:nvCxnSpPr>
        <p:spPr>
          <a:xfrm>
            <a:off x="7437120" y="4838700"/>
            <a:ext cx="4754880" cy="1329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8945" y="3233418"/>
            <a:ext cx="6789455" cy="1401275"/>
          </a:xfrm>
        </p:spPr>
        <p:txBody>
          <a:bodyPr anchor="t" anchorCtr="0">
            <a:noAutofit/>
          </a:bodyPr>
          <a:lstStyle>
            <a:lvl1pPr algn="l">
              <a:lnSpc>
                <a:spcPts val="4080"/>
              </a:lnSpc>
              <a:defRPr sz="38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A0EB1C-F231-694E-BF20-895DDE9E67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76966" y="3246236"/>
            <a:ext cx="543444" cy="543444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849577" y="5078365"/>
            <a:ext cx="3947471" cy="1063643"/>
          </a:xfrm>
        </p:spPr>
        <p:txBody>
          <a:bodyPr>
            <a:noAutofit/>
          </a:bodyPr>
          <a:lstStyle>
            <a:lvl1pPr marL="0" indent="0">
              <a:lnSpc>
                <a:spcPts val="2480"/>
              </a:lnSpc>
              <a:buNone/>
              <a:defRPr sz="24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8BA324-A1BC-1E44-B1C8-A39580BD1E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67546" y="1040969"/>
            <a:ext cx="214630" cy="2146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D16511-7120-9D47-A702-DB4DC1CAF22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23435" y="2047330"/>
            <a:ext cx="227330" cy="2273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ECA700-777A-634A-87BD-49386773FD0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458" y="1758271"/>
            <a:ext cx="1883982" cy="12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4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zed Poin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4BA3C83-4DA4-2449-8AA7-10BA80173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0487" y="-171485"/>
            <a:ext cx="7178040" cy="7178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BD1971-A939-E649-A116-7C660224EDFB}"/>
              </a:ext>
            </a:extLst>
          </p:cNvPr>
          <p:cNvCxnSpPr/>
          <p:nvPr userDrawn="1"/>
        </p:nvCxnSpPr>
        <p:spPr>
          <a:xfrm>
            <a:off x="9214130" y="4923271"/>
            <a:ext cx="2977870" cy="2433"/>
          </a:xfrm>
          <a:prstGeom prst="line">
            <a:avLst/>
          </a:prstGeom>
          <a:ln w="57150">
            <a:solidFill>
              <a:srgbClr val="EF41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80" y="2608510"/>
            <a:ext cx="10046129" cy="1597730"/>
          </a:xfrm>
        </p:spPr>
        <p:txBody>
          <a:bodyPr anchor="ctr" anchorCtr="0">
            <a:noAutofit/>
          </a:bodyPr>
          <a:lstStyle>
            <a:lvl1pPr algn="ctr">
              <a:lnSpc>
                <a:spcPts val="5880"/>
              </a:lnSpc>
              <a:defRPr sz="4600" b="1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74274F1-9856-F646-B447-60E27ACFCD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422862" y="5070273"/>
            <a:ext cx="2332258" cy="945381"/>
          </a:xfrm>
        </p:spPr>
        <p:txBody>
          <a:bodyPr>
            <a:noAutofit/>
          </a:bodyPr>
          <a:lstStyle>
            <a:lvl1pPr marL="0" indent="0">
              <a:lnSpc>
                <a:spcPts val="2180"/>
              </a:lnSpc>
              <a:buNone/>
              <a:defRPr sz="1800" b="1" i="0">
                <a:solidFill>
                  <a:schemeClr val="accent2"/>
                </a:solidFill>
                <a:latin typeface="Franklin Gothic Demi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69E9B-DA39-9142-B6FB-EAD5685605A0}"/>
              </a:ext>
            </a:extLst>
          </p:cNvPr>
          <p:cNvSpPr/>
          <p:nvPr userDrawn="1"/>
        </p:nvSpPr>
        <p:spPr>
          <a:xfrm>
            <a:off x="3344080" y="6685279"/>
            <a:ext cx="5510840" cy="172720"/>
          </a:xfrm>
          <a:prstGeom prst="rect">
            <a:avLst/>
          </a:prstGeom>
          <a:gradFill>
            <a:gsLst>
              <a:gs pos="4000">
                <a:srgbClr val="EC446D">
                  <a:alpha val="88000"/>
                </a:srgbClr>
              </a:gs>
              <a:gs pos="96000">
                <a:srgbClr val="E67103">
                  <a:alpha val="69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38797"/>
            <a:ext cx="10515600" cy="6518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4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31571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rgbClr val="232D4B"/>
                </a:solidFill>
                <a:latin typeface="Franklin Gothic Demi" panose="020B0603020102020204" pitchFamily="34" charset="0"/>
              </a:defRPr>
            </a:lvl1pPr>
          </a:lstStyle>
          <a:p>
            <a:fld id="{6BE3F80B-1D50-8146-87FF-0786E261B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7310-275D-0441-BA29-11564B163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6340" y="6332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10" baseline="0">
                <a:solidFill>
                  <a:srgbClr val="232D4B"/>
                </a:solidFill>
                <a:latin typeface="Franklin Gothic" panose="020B0603020102020204" pitchFamily="34" charset="0"/>
              </a:defRPr>
            </a:lvl1pPr>
          </a:lstStyle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0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4" r:id="rId3"/>
    <p:sldLayoutId id="2147483664" r:id="rId4"/>
    <p:sldLayoutId id="2147483666" r:id="rId5"/>
    <p:sldLayoutId id="2147483668" r:id="rId6"/>
    <p:sldLayoutId id="2147483690" r:id="rId7"/>
    <p:sldLayoutId id="2147483671" r:id="rId8"/>
    <p:sldLayoutId id="2147483670" r:id="rId9"/>
    <p:sldLayoutId id="2147483689" r:id="rId10"/>
    <p:sldLayoutId id="2147483688" r:id="rId11"/>
    <p:sldLayoutId id="2147483693" r:id="rId12"/>
    <p:sldLayoutId id="2147483650" r:id="rId13"/>
    <p:sldLayoutId id="2147483673" r:id="rId14"/>
    <p:sldLayoutId id="2147483691" r:id="rId15"/>
    <p:sldLayoutId id="2147483692" r:id="rId16"/>
    <p:sldLayoutId id="2147483676" r:id="rId17"/>
    <p:sldLayoutId id="2147483675" r:id="rId18"/>
    <p:sldLayoutId id="2147483677" r:id="rId19"/>
    <p:sldLayoutId id="2147483655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Franklin Gothic Demi" panose="020B0603020102020204" pitchFamily="34" charset="0"/>
          <a:ea typeface="+mj-ea"/>
          <a:cs typeface="+mj-cs"/>
        </a:defRPr>
      </a:lvl1pPr>
    </p:titleStyle>
    <p:bodyStyle>
      <a:lvl1pPr marL="914400" indent="0" algn="l" defTabSz="914400" rtl="0" eaLnBrk="1" latinLnBrk="0" hangingPunct="1">
        <a:lnSpc>
          <a:spcPct val="135000"/>
        </a:lnSpc>
        <a:spcBef>
          <a:spcPts val="0"/>
        </a:spcBef>
        <a:spcAft>
          <a:spcPts val="600"/>
        </a:spcAft>
        <a:buFont typeface="Arial"/>
        <a:buNone/>
        <a:defRPr sz="2400" b="1" i="0" kern="1200">
          <a:solidFill>
            <a:srgbClr val="E67103"/>
          </a:solidFill>
          <a:latin typeface="Franklin Gothic Demi" panose="020B0603020102020204" pitchFamily="34" charset="0"/>
          <a:ea typeface="+mn-ea"/>
          <a:cs typeface="+mn-cs"/>
        </a:defRPr>
      </a:lvl1pPr>
      <a:lvl2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2pPr>
      <a:lvl3pPr marL="1508760" indent="-228600" algn="l" defTabSz="914400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3pPr>
      <a:lvl4pPr marL="187452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4pPr>
      <a:lvl5pPr marL="2148840" indent="-228600" algn="l" defTabSz="914400" rtl="0" eaLnBrk="1" latinLnBrk="0" hangingPunct="1">
        <a:lnSpc>
          <a:spcPct val="100000"/>
        </a:lnSpc>
        <a:spcBef>
          <a:spcPts val="100"/>
        </a:spcBef>
        <a:spcAft>
          <a:spcPts val="200"/>
        </a:spcAft>
        <a:buClr>
          <a:srgbClr val="232D4B"/>
        </a:buClr>
        <a:buFont typeface="Wingdings" pitchFamily="2" charset="2"/>
        <a:buChar char="§"/>
        <a:defRPr sz="2000" b="0" i="0" kern="1200" baseline="0">
          <a:solidFill>
            <a:srgbClr val="232D4B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entia.com/librar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ecurity.org/control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2135257"/>
            <a:ext cx="7223761" cy="867516"/>
          </a:xfrm>
        </p:spPr>
        <p:txBody>
          <a:bodyPr/>
          <a:lstStyle/>
          <a:p>
            <a:r>
              <a:rPr lang="en-US" dirty="0"/>
              <a:t>2018 Cybersecurity</a:t>
            </a:r>
            <a:br>
              <a:rPr lang="en-US" dirty="0"/>
            </a:b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770787-8BE7-894D-8861-CEDF2DF5DDF1}"/>
              </a:ext>
            </a:extLst>
          </p:cNvPr>
          <p:cNvSpPr txBox="1">
            <a:spLocks/>
          </p:cNvSpPr>
          <p:nvPr/>
        </p:nvSpPr>
        <p:spPr>
          <a:xfrm>
            <a:off x="1305626" y="4010196"/>
            <a:ext cx="7223761" cy="8675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7680"/>
              </a:lnSpc>
              <a:spcBef>
                <a:spcPct val="0"/>
              </a:spcBef>
              <a:buNone/>
              <a:defRPr sz="8000" b="1" i="0" kern="1200">
                <a:solidFill>
                  <a:schemeClr val="bg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/>
              <a:t>Final Project</a:t>
            </a:r>
            <a:r>
              <a:rPr lang="en-US" sz="7200" dirty="0"/>
              <a:t> </a:t>
            </a:r>
            <a:br>
              <a:rPr lang="en-US" dirty="0"/>
            </a:br>
            <a:r>
              <a:rPr lang="en-US" sz="6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492FFE-3736-F342-B668-480680CC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Threat Assessment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7D7E37-2BEF-BE4E-A0F1-21169DB0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You will examine the current landscape of threats</a:t>
            </a:r>
          </a:p>
          <a:p>
            <a:pPr lvl="1"/>
            <a:r>
              <a:rPr lang="en-US" dirty="0"/>
              <a:t>Report on the attacks </a:t>
            </a:r>
            <a:r>
              <a:rPr lang="en-US" dirty="0" err="1"/>
              <a:t>UVa</a:t>
            </a:r>
            <a:r>
              <a:rPr lang="en-US" dirty="0"/>
              <a:t> finance should be worried about</a:t>
            </a:r>
          </a:p>
          <a:p>
            <a:pPr lvl="1"/>
            <a:r>
              <a:rPr lang="en-US" dirty="0"/>
              <a:t>Some resources:</a:t>
            </a:r>
          </a:p>
          <a:p>
            <a:pPr lvl="2"/>
            <a:r>
              <a:rPr lang="en-US" dirty="0"/>
              <a:t>Verizon RISK Report 2018</a:t>
            </a:r>
          </a:p>
          <a:p>
            <a:pPr lvl="2"/>
            <a:r>
              <a:rPr lang="en-US" dirty="0"/>
              <a:t>IBM Security Report</a:t>
            </a:r>
          </a:p>
          <a:p>
            <a:pPr lvl="2"/>
            <a:r>
              <a:rPr lang="en-US" dirty="0"/>
              <a:t>McKinsey / Forrester</a:t>
            </a:r>
          </a:p>
          <a:p>
            <a:pPr lvl="2"/>
            <a:r>
              <a:rPr lang="en-US" dirty="0">
                <a:hlinkClick r:id="rId3"/>
              </a:rPr>
              <a:t>www.cyentia.com/library/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2"/>
            <a:endParaRPr lang="en-US" dirty="0"/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28F2CC04-F7C2-0B4E-AB1A-7F44FC6A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3AC31-3534-5B4A-A403-E6EEC080E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</p:spTree>
    <p:extLst>
      <p:ext uri="{BB962C8B-B14F-4D97-AF65-F5344CB8AC3E}">
        <p14:creationId xmlns:p14="http://schemas.microsoft.com/office/powerpoint/2010/main" val="18505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492FFE-3736-F342-B668-480680CC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Risk Assessment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7D7E37-2BEF-BE4E-A0F1-21169DB0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What are the top risks for </a:t>
            </a:r>
            <a:r>
              <a:rPr lang="en-US" dirty="0" err="1"/>
              <a:t>UVa</a:t>
            </a:r>
            <a:r>
              <a:rPr lang="en-US" dirty="0"/>
              <a:t> Finance</a:t>
            </a:r>
          </a:p>
          <a:p>
            <a:pPr lvl="1"/>
            <a:r>
              <a:rPr lang="en-US" dirty="0"/>
              <a:t>Focus on impact to services</a:t>
            </a:r>
          </a:p>
          <a:p>
            <a:pPr lvl="1"/>
            <a:r>
              <a:rPr lang="en-US" dirty="0"/>
              <a:t>Need to do a analysis of the services offered</a:t>
            </a:r>
          </a:p>
          <a:p>
            <a:pPr lvl="1"/>
            <a:r>
              <a:rPr lang="en-US" dirty="0"/>
              <a:t>Then look at risks to those services</a:t>
            </a:r>
          </a:p>
          <a:p>
            <a:pPr lvl="1"/>
            <a:r>
              <a:rPr lang="en-US" dirty="0"/>
              <a:t>Resources:</a:t>
            </a:r>
          </a:p>
          <a:p>
            <a:pPr lvl="2"/>
            <a:r>
              <a:rPr lang="en-US" dirty="0"/>
              <a:t>Risk Registry</a:t>
            </a:r>
          </a:p>
          <a:p>
            <a:pPr lvl="2"/>
            <a:r>
              <a:rPr lang="en-US" dirty="0"/>
              <a:t>Risk Frameworks from class</a:t>
            </a:r>
          </a:p>
          <a:p>
            <a:pPr lvl="2"/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pPr lvl="1"/>
            <a:endParaRPr lang="en-US" dirty="0"/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28F2CC04-F7C2-0B4E-AB1A-7F44FC6A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3AC31-3534-5B4A-A403-E6EEC080E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</p:spTree>
    <p:extLst>
      <p:ext uri="{BB962C8B-B14F-4D97-AF65-F5344CB8AC3E}">
        <p14:creationId xmlns:p14="http://schemas.microsoft.com/office/powerpoint/2010/main" val="227929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492FFE-3736-F342-B668-480680CC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Incident Response Plan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7D7E37-2BEF-BE4E-A0F1-21169DB0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Develop a Basic Incident Response</a:t>
            </a:r>
          </a:p>
          <a:p>
            <a:pPr lvl="1"/>
            <a:r>
              <a:rPr lang="en-US" dirty="0"/>
              <a:t>Focus on the 10 steps for an incident response plan</a:t>
            </a:r>
          </a:p>
          <a:p>
            <a:pPr lvl="1"/>
            <a:r>
              <a:rPr lang="en-US" dirty="0"/>
              <a:t>Resources: </a:t>
            </a:r>
          </a:p>
          <a:p>
            <a:pPr lvl="2"/>
            <a:r>
              <a:rPr lang="en-US" dirty="0"/>
              <a:t>Course material</a:t>
            </a:r>
          </a:p>
          <a:p>
            <a:pPr lvl="2"/>
            <a:r>
              <a:rPr lang="en-US" dirty="0">
                <a:hlinkClick r:id="rId3"/>
              </a:rPr>
              <a:t>www.cisecurity.org/controls/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Etc</a:t>
            </a:r>
            <a:r>
              <a:rPr lang="en-US" dirty="0"/>
              <a:t>… 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28F2CC04-F7C2-0B4E-AB1A-7F44FC6A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3AC31-3534-5B4A-A403-E6EEC080E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</p:spTree>
    <p:extLst>
      <p:ext uri="{BB962C8B-B14F-4D97-AF65-F5344CB8AC3E}">
        <p14:creationId xmlns:p14="http://schemas.microsoft.com/office/powerpoint/2010/main" val="274981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492FFE-3736-F342-B668-480680CC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Phishing Data (Nov 16)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7D7E37-2BEF-BE4E-A0F1-21169DB0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Collected Nov. 2016 </a:t>
            </a:r>
          </a:p>
          <a:p>
            <a:pPr lvl="1"/>
            <a:r>
              <a:rPr lang="en-US" dirty="0" err="1"/>
              <a:t>UVa</a:t>
            </a:r>
            <a:r>
              <a:rPr lang="en-US" dirty="0"/>
              <a:t> Finance is Business Unit #1</a:t>
            </a:r>
          </a:p>
          <a:p>
            <a:pPr lvl="1"/>
            <a:r>
              <a:rPr lang="en-US" dirty="0"/>
              <a:t>Other units collected</a:t>
            </a:r>
          </a:p>
          <a:p>
            <a:pPr lvl="1"/>
            <a:r>
              <a:rPr lang="en-US" dirty="0"/>
              <a:t>What does this data mean?</a:t>
            </a:r>
          </a:p>
          <a:p>
            <a:pPr lvl="1"/>
            <a:endParaRPr lang="en-US" dirty="0"/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28F2CC04-F7C2-0B4E-AB1A-7F44FC6A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3AC31-3534-5B4A-A403-E6EEC080E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</p:spTree>
    <p:extLst>
      <p:ext uri="{BB962C8B-B14F-4D97-AF65-F5344CB8AC3E}">
        <p14:creationId xmlns:p14="http://schemas.microsoft.com/office/powerpoint/2010/main" val="292629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E355-3CA6-6343-B00F-32471C8A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Black Hat 2018 Demo: Phishing Simulation and Security Awareness.mp4">
            <a:hlinkClick r:id="" action="ppaction://media"/>
            <a:extLst>
              <a:ext uri="{FF2B5EF4-FFF2-40B4-BE49-F238E27FC236}">
                <a16:creationId xmlns:a16="http://schemas.microsoft.com/office/drawing/2014/main" id="{BA8B0A7D-3EAA-9E4B-B71C-0CBDF18844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8673" y="700646"/>
            <a:ext cx="9414653" cy="52959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13638-F81D-AB45-AE08-A4F1750A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15C6-DB68-D64E-8CBA-A01226088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</p:spTree>
    <p:extLst>
      <p:ext uri="{BB962C8B-B14F-4D97-AF65-F5344CB8AC3E}">
        <p14:creationId xmlns:p14="http://schemas.microsoft.com/office/powerpoint/2010/main" val="279988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E2DD-E4A5-A44E-8ABE-882B3D69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Training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7024-D6AE-C24E-9493-2A72F250E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200 employees</a:t>
            </a:r>
          </a:p>
          <a:p>
            <a:r>
              <a:rPr lang="en-US" dirty="0"/>
              <a:t>3 IT Support People</a:t>
            </a:r>
          </a:p>
          <a:p>
            <a:r>
              <a:rPr lang="en-US" dirty="0"/>
              <a:t>All in a Single Building</a:t>
            </a:r>
          </a:p>
          <a:p>
            <a:r>
              <a:rPr lang="en-US" dirty="0"/>
              <a:t>Between new to 27 years tenure</a:t>
            </a:r>
          </a:p>
          <a:p>
            <a:r>
              <a:rPr lang="en-US" dirty="0"/>
              <a:t>Between 23 – 68 years old</a:t>
            </a:r>
          </a:p>
          <a:p>
            <a:r>
              <a:rPr lang="en-US" dirty="0"/>
              <a:t>Variety of technical skills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47280-4B3E-E843-B495-71786267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91F69-BDF0-9047-BDC5-BAEC96033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NAME / SECTION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8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F42F98-51C1-4C4E-98A9-0F5523EC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and Video Due:</a:t>
            </a:r>
            <a:br>
              <a:rPr lang="en-US" dirty="0"/>
            </a:br>
            <a:r>
              <a:rPr lang="en-US" dirty="0"/>
              <a:t>Dec 12</a:t>
            </a:r>
            <a:r>
              <a:rPr lang="en-US" baseline="30000" dirty="0"/>
              <a:t>th </a:t>
            </a:r>
            <a:r>
              <a:rPr lang="en-US" dirty="0"/>
              <a:t>at 11:59am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AD7152-DAC0-9F40-9692-D236190B5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A0BC4-2BFA-1B48-96E7-321609E68F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2875" y="6335713"/>
            <a:ext cx="619125" cy="422275"/>
          </a:xfrm>
        </p:spPr>
        <p:txBody>
          <a:bodyPr/>
          <a:lstStyle/>
          <a:p>
            <a:fld id="{6BE3F80B-1D50-8146-87FF-0786E261BD9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A0363-9942-9F48-A798-58D4C2B69A3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3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A972EC28-87C8-48FC-AFFA-547642973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r="31840"/>
          <a:stretch/>
        </p:blipFill>
        <p:spPr>
          <a:xfrm rot="5400000">
            <a:off x="4991509" y="641140"/>
            <a:ext cx="5601417" cy="5575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4FD32-E59B-42AF-A3BA-BD7FF648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4"/>
            <a:ext cx="2752355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+mj-lt"/>
              </a:rPr>
              <a:t>Aug. 15, 2015</a:t>
            </a:r>
          </a:p>
        </p:txBody>
      </p:sp>
    </p:spTree>
    <p:extLst>
      <p:ext uri="{BB962C8B-B14F-4D97-AF65-F5344CB8AC3E}">
        <p14:creationId xmlns:p14="http://schemas.microsoft.com/office/powerpoint/2010/main" val="188831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FD32-E59B-42AF-A3BA-BD7FF648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4"/>
            <a:ext cx="2752355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+mj-lt"/>
              </a:rPr>
              <a:t>Aug. 17, 2015</a:t>
            </a:r>
          </a:p>
        </p:txBody>
      </p:sp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CF32013-E945-4823-AAD6-FEFC79D6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r="14942"/>
          <a:stretch/>
        </p:blipFill>
        <p:spPr>
          <a:xfrm rot="5400000">
            <a:off x="5058239" y="751466"/>
            <a:ext cx="5183664" cy="51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492FFE-3736-F342-B668-480680CC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Story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7D7E37-2BEF-BE4E-A0F1-21169DB0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Your team has been hired by </a:t>
            </a:r>
            <a:r>
              <a:rPr lang="en-US" dirty="0" err="1"/>
              <a:t>UVa</a:t>
            </a:r>
            <a:r>
              <a:rPr lang="en-US" dirty="0"/>
              <a:t> Finance</a:t>
            </a:r>
          </a:p>
          <a:p>
            <a:pPr lvl="1"/>
            <a:r>
              <a:rPr lang="en-US" sz="2000" dirty="0"/>
              <a:t>Needs:</a:t>
            </a:r>
          </a:p>
          <a:p>
            <a:pPr lvl="2"/>
            <a:r>
              <a:rPr lang="en-US" dirty="0"/>
              <a:t>Executive Summary</a:t>
            </a:r>
          </a:p>
          <a:p>
            <a:pPr lvl="2"/>
            <a:r>
              <a:rPr lang="en-US" dirty="0"/>
              <a:t>Threat Assessment</a:t>
            </a:r>
          </a:p>
          <a:p>
            <a:pPr lvl="2"/>
            <a:r>
              <a:rPr lang="en-US" dirty="0"/>
              <a:t>Risk Assessment</a:t>
            </a:r>
          </a:p>
          <a:p>
            <a:pPr lvl="2"/>
            <a:r>
              <a:rPr lang="en-US" dirty="0"/>
              <a:t>Incident Response Plan</a:t>
            </a:r>
          </a:p>
          <a:p>
            <a:pPr lvl="2"/>
            <a:r>
              <a:rPr lang="en-US" dirty="0"/>
              <a:t>Analysis of Phishing Simulation (Data Provided)</a:t>
            </a:r>
          </a:p>
          <a:p>
            <a:pPr lvl="2"/>
            <a:r>
              <a:rPr lang="en-US" dirty="0"/>
              <a:t>Security Training Program for Staff</a:t>
            </a:r>
            <a:endParaRPr lang="en-US" sz="2000" dirty="0"/>
          </a:p>
          <a:p>
            <a:pPr marL="914400" lvl="1" indent="0">
              <a:buNone/>
            </a:pPr>
            <a:endParaRPr lang="en-US" dirty="0"/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28F2CC04-F7C2-0B4E-AB1A-7F44FC6A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3AC31-3534-5B4A-A403-E6EEC080E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</p:spTree>
    <p:extLst>
      <p:ext uri="{BB962C8B-B14F-4D97-AF65-F5344CB8AC3E}">
        <p14:creationId xmlns:p14="http://schemas.microsoft.com/office/powerpoint/2010/main" val="286380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2619"/>
            <a:ext cx="10515600" cy="651891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Security Benchmark was undertaken by Gartner Consulting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89856" y="1353787"/>
            <a:ext cx="8612288" cy="49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2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C496-F205-BC45-97CB-A583F7EA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31FE-BBF6-D444-9FD0-BE8BE10D9BA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Written Report</a:t>
            </a:r>
          </a:p>
          <a:p>
            <a:r>
              <a:rPr lang="en-US" dirty="0"/>
              <a:t>5 minute video -&gt; Summary of the Report</a:t>
            </a:r>
          </a:p>
          <a:p>
            <a:r>
              <a:rPr lang="en-US" dirty="0"/>
              <a:t>Peer Evaluation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B539E-B2C4-F241-A0A3-4E51E912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0C1BD-BD5E-2C44-B660-79F2A07EF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F2229-0614-3C46-BDE5-E3275943D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4" y="1923802"/>
            <a:ext cx="4253747" cy="26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0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Project starts….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/>
            <a:r>
              <a:rPr lang="en-US" b="0" dirty="0">
                <a:solidFill>
                  <a:schemeClr val="tx1"/>
                </a:solidFill>
              </a:rPr>
              <a:t>Project Phoenix ended with: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/>
              <a:t>Determine the extent of the intrusion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/>
              <a:t>Develop a remediation plan 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/>
              <a:t>Execute the remediation plan 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/>
              <a:t>Harden UVA’s defenses 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/>
              <a:t>Restore services</a:t>
            </a:r>
          </a:p>
        </p:txBody>
      </p:sp>
    </p:spTree>
    <p:extLst>
      <p:ext uri="{BB962C8B-B14F-4D97-AF65-F5344CB8AC3E}">
        <p14:creationId xmlns:p14="http://schemas.microsoft.com/office/powerpoint/2010/main" val="297563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6F67A-4E88-4A44-A8F4-3DB4C20E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Document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06617-C97D-274C-8F44-77914BDF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C7821B-A610-EA4F-8923-C8B42CB7F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492FFE-3736-F342-B668-480680CC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Executive Summary 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7D7E37-2BEF-BE4E-A0F1-21169DB0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Principle Points</a:t>
            </a:r>
          </a:p>
          <a:p>
            <a:pPr lvl="1"/>
            <a:r>
              <a:rPr lang="en-US" dirty="0"/>
              <a:t>Contains</a:t>
            </a:r>
          </a:p>
          <a:p>
            <a:pPr lvl="2"/>
            <a:r>
              <a:rPr lang="en-US" dirty="0"/>
              <a:t>Purpose</a:t>
            </a:r>
          </a:p>
          <a:p>
            <a:pPr lvl="2"/>
            <a:r>
              <a:rPr lang="en-US" dirty="0"/>
              <a:t>Scope</a:t>
            </a:r>
          </a:p>
          <a:p>
            <a:pPr lvl="2"/>
            <a:r>
              <a:rPr lang="en-US" dirty="0"/>
              <a:t>Methods</a:t>
            </a:r>
          </a:p>
          <a:p>
            <a:pPr lvl="2"/>
            <a:r>
              <a:rPr lang="en-US" dirty="0"/>
              <a:t>Results</a:t>
            </a:r>
          </a:p>
          <a:p>
            <a:pPr lvl="2"/>
            <a:r>
              <a:rPr lang="en-US" dirty="0"/>
              <a:t>Conclusions / Recommendations</a:t>
            </a:r>
          </a:p>
          <a:p>
            <a:pPr lvl="2"/>
            <a:endParaRPr lang="en-US" dirty="0"/>
          </a:p>
          <a:p>
            <a:pPr marL="1280160" lvl="2" indent="0">
              <a:buNone/>
            </a:pPr>
            <a:r>
              <a:rPr lang="en-US" dirty="0"/>
              <a:t>See Executive Reports Document on Blackboard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28F2CC04-F7C2-0B4E-AB1A-7F44FC6A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F80B-1D50-8146-87FF-0786E261BD9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3AC31-3534-5B4A-A403-E6EEC080E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</p:spTree>
    <p:extLst>
      <p:ext uri="{BB962C8B-B14F-4D97-AF65-F5344CB8AC3E}">
        <p14:creationId xmlns:p14="http://schemas.microsoft.com/office/powerpoint/2010/main" val="191358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32C4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1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_McIntire_PPT_final_September 2018" id="{616E2104-83DA-4647-BC9A-97BC0CB1A336}" vid="{60EA02A6-45D8-6940-A786-4629F9C907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364</Words>
  <Application>Microsoft Macintosh PowerPoint</Application>
  <PresentationFormat>Widescreen</PresentationFormat>
  <Paragraphs>110</Paragraphs>
  <Slides>16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Franklin Gothic</vt:lpstr>
      <vt:lpstr>Franklin Gothic Book</vt:lpstr>
      <vt:lpstr>Franklin Gothic Demi</vt:lpstr>
      <vt:lpstr>Wingdings</vt:lpstr>
      <vt:lpstr>Office Theme</vt:lpstr>
      <vt:lpstr>2018 Cybersecurity    </vt:lpstr>
      <vt:lpstr>Aug. 15, 2015</vt:lpstr>
      <vt:lpstr>Aug. 17, 2015</vt:lpstr>
      <vt:lpstr>Back Story</vt:lpstr>
      <vt:lpstr>Security Benchmark was undertaken by Gartner Consulting</vt:lpstr>
      <vt:lpstr>Deliverable</vt:lpstr>
      <vt:lpstr>Where the Project starts…. </vt:lpstr>
      <vt:lpstr>Project Document</vt:lpstr>
      <vt:lpstr>Executive Summary </vt:lpstr>
      <vt:lpstr>Threat Assessment</vt:lpstr>
      <vt:lpstr>Risk Assessment</vt:lpstr>
      <vt:lpstr>Incident Response Plan</vt:lpstr>
      <vt:lpstr>Phishing Data (Nov 16)</vt:lpstr>
      <vt:lpstr>PowerPoint Presentation</vt:lpstr>
      <vt:lpstr>Design a Training Program </vt:lpstr>
      <vt:lpstr>Report and Video Due: Dec 12th at 11:59am 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   </dc:title>
  <dc:creator>Ryan Wright</dc:creator>
  <cp:lastModifiedBy>Ryan Wright</cp:lastModifiedBy>
  <cp:revision>8</cp:revision>
  <cp:lastPrinted>2018-05-15T19:37:53Z</cp:lastPrinted>
  <dcterms:created xsi:type="dcterms:W3CDTF">2018-10-19T17:50:00Z</dcterms:created>
  <dcterms:modified xsi:type="dcterms:W3CDTF">2018-10-19T19:17:42Z</dcterms:modified>
</cp:coreProperties>
</file>